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8" r:id="rId6"/>
    <p:sldId id="259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94" r:id="rId17"/>
    <p:sldId id="280" r:id="rId18"/>
    <p:sldId id="279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2" r:id="rId30"/>
    <p:sldId id="29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DDE6C4-317A-44C0-BF04-49DBB28FCFFF}">
          <p14:sldIdLst>
            <p14:sldId id="256"/>
            <p14:sldId id="268"/>
            <p14:sldId id="259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94"/>
            <p14:sldId id="280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31764B-D217-41B2-9062-DBC4A0E83370}" v="5" dt="2024-01-08T20:59:16.4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8" autoAdjust="0"/>
    <p:restoredTop sz="94061" autoAdjust="0"/>
  </p:normalViewPr>
  <p:slideViewPr>
    <p:cSldViewPr snapToGrid="0" showGuides="1">
      <p:cViewPr varScale="1">
        <p:scale>
          <a:sx n="66" d="100"/>
          <a:sy n="66" d="100"/>
        </p:scale>
        <p:origin x="780" y="66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6/6/2024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6/6/2024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43" r="20743"/>
          <a:stretch>
            <a:fillRect/>
          </a:stretch>
        </p:blipFill>
        <p:spPr/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0E6B042D-E9CB-40E0-AAE9-6AD11F53E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3238428" y="2855631"/>
            <a:ext cx="1475981" cy="1397552"/>
            <a:chOff x="3238428" y="2902286"/>
            <a:chExt cx="1475981" cy="13975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3238428" y="2902286"/>
              <a:ext cx="133882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3238428" y="3776618"/>
              <a:ext cx="14759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Institute of Space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Technology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596" y="2222500"/>
            <a:ext cx="4853573" cy="995250"/>
          </a:xfrm>
        </p:spPr>
        <p:txBody>
          <a:bodyPr>
            <a:normAutofit/>
          </a:bodyPr>
          <a:lstStyle/>
          <a:p>
            <a:r>
              <a:rPr lang="en-US" dirty="0" err="1"/>
              <a:t>PneumoScan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Mobile App Development Presentation</a:t>
            </a:r>
          </a:p>
          <a:p>
            <a:endParaRPr lang="en-US" dirty="0"/>
          </a:p>
          <a:p>
            <a:r>
              <a:rPr lang="en-US" dirty="0"/>
              <a:t>Made by:</a:t>
            </a:r>
            <a:br>
              <a:rPr lang="en-US" dirty="0"/>
            </a:br>
            <a:r>
              <a:rPr lang="en-US" dirty="0"/>
              <a:t>Siraj Ahmad Khan, Umair Ahmad, 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902602"/>
            <a:ext cx="3932837" cy="510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the app work?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9775"/>
            <a:ext cx="3748522" cy="1147969"/>
          </a:xfrm>
        </p:spPr>
        <p:txBody>
          <a:bodyPr/>
          <a:lstStyle/>
          <a:p>
            <a:r>
              <a:rPr lang="en-US" dirty="0" err="1"/>
              <a:t>PneumoScan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75D74-3B7B-04CD-5ABF-8B0217167186}"/>
              </a:ext>
            </a:extLst>
          </p:cNvPr>
          <p:cNvSpPr/>
          <p:nvPr/>
        </p:nvSpPr>
        <p:spPr>
          <a:xfrm>
            <a:off x="0" y="0"/>
            <a:ext cx="375818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CD578-66B3-D187-9B4B-7A410D2DBB6E}"/>
              </a:ext>
            </a:extLst>
          </p:cNvPr>
          <p:cNvSpPr/>
          <p:nvPr/>
        </p:nvSpPr>
        <p:spPr>
          <a:xfrm>
            <a:off x="3753353" y="0"/>
            <a:ext cx="84338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4A1C3-4756-46FA-24B9-7FE31AA67864}"/>
              </a:ext>
            </a:extLst>
          </p:cNvPr>
          <p:cNvSpPr txBox="1"/>
          <p:nvPr/>
        </p:nvSpPr>
        <p:spPr>
          <a:xfrm>
            <a:off x="4048698" y="517022"/>
            <a:ext cx="204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Base Activity</a:t>
            </a:r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0672D63E-D3AA-F377-E747-43207E892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27" y="136525"/>
            <a:ext cx="3177153" cy="68580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48D7739-871A-99D1-7817-0C364D0D7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698" y="917522"/>
            <a:ext cx="7430539" cy="590931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onNavigationItemSelected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item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MenuItem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):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Boolean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when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item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itemId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 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nav_home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{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startActivity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MainActivity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java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finish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}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nav_disease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{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startActivity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DiseaseActivity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java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finish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}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nav_causes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{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startActivity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CausesActivity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java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finish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}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nav_symptoms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{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startActivity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SymptomsActivity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java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finish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}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nav_medication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{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startActivity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MedicationActivity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java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finish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}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nav_testing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{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startActivity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TestingActivity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java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finish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}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nav_aboutus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{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startActivity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AboutUsActivity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java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finish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}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}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drawerLayout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closeDrawer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GravityCompat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START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return true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37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902602"/>
            <a:ext cx="3932837" cy="510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the app work?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9775"/>
            <a:ext cx="3748522" cy="1147969"/>
          </a:xfrm>
        </p:spPr>
        <p:txBody>
          <a:bodyPr/>
          <a:lstStyle/>
          <a:p>
            <a:r>
              <a:rPr lang="en-US" dirty="0" err="1"/>
              <a:t>PneumoScan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75D74-3B7B-04CD-5ABF-8B0217167186}"/>
              </a:ext>
            </a:extLst>
          </p:cNvPr>
          <p:cNvSpPr/>
          <p:nvPr/>
        </p:nvSpPr>
        <p:spPr>
          <a:xfrm>
            <a:off x="0" y="0"/>
            <a:ext cx="375818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CD578-66B3-D187-9B4B-7A410D2DBB6E}"/>
              </a:ext>
            </a:extLst>
          </p:cNvPr>
          <p:cNvSpPr/>
          <p:nvPr/>
        </p:nvSpPr>
        <p:spPr>
          <a:xfrm>
            <a:off x="3753353" y="0"/>
            <a:ext cx="84338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4A1C3-4756-46FA-24B9-7FE31AA67864}"/>
              </a:ext>
            </a:extLst>
          </p:cNvPr>
          <p:cNvSpPr txBox="1"/>
          <p:nvPr/>
        </p:nvSpPr>
        <p:spPr>
          <a:xfrm>
            <a:off x="4048698" y="517022"/>
            <a:ext cx="204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Base Activity</a:t>
            </a:r>
          </a:p>
        </p:txBody>
      </p:sp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17CED63C-E055-021E-F178-D7DCC08C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7" y="136525"/>
            <a:ext cx="3177153" cy="685800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AA122E38-B0E0-A060-21BC-060BE6C65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4578" y="1273984"/>
            <a:ext cx="6095999" cy="83099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protected fun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setNavigationViewItemChecked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itemId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navigationView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setCheckedItem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itemId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E001BAD-84D2-1BC8-3FA4-E9927F7E7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4578" y="2412458"/>
            <a:ext cx="7482620" cy="203132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onBackPressed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 !is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MainActivity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val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intent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MainActivity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java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intent.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flags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FLAG_ACTIVITY_CLEAR_TOP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or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FLAG_ACTIVITY_SINGLE_TOP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startActivity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(intent)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}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super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onBackPressed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28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902602"/>
            <a:ext cx="3932837" cy="510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the app work?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9775"/>
            <a:ext cx="3748522" cy="1147969"/>
          </a:xfrm>
        </p:spPr>
        <p:txBody>
          <a:bodyPr/>
          <a:lstStyle/>
          <a:p>
            <a:r>
              <a:rPr lang="en-US" dirty="0" err="1"/>
              <a:t>PneumoScan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75D74-3B7B-04CD-5ABF-8B0217167186}"/>
              </a:ext>
            </a:extLst>
          </p:cNvPr>
          <p:cNvSpPr/>
          <p:nvPr/>
        </p:nvSpPr>
        <p:spPr>
          <a:xfrm>
            <a:off x="0" y="0"/>
            <a:ext cx="375818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CD578-66B3-D187-9B4B-7A410D2DBB6E}"/>
              </a:ext>
            </a:extLst>
          </p:cNvPr>
          <p:cNvSpPr/>
          <p:nvPr/>
        </p:nvSpPr>
        <p:spPr>
          <a:xfrm>
            <a:off x="3753353" y="0"/>
            <a:ext cx="84338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4A1C3-4756-46FA-24B9-7FE31AA67864}"/>
              </a:ext>
            </a:extLst>
          </p:cNvPr>
          <p:cNvSpPr txBox="1"/>
          <p:nvPr/>
        </p:nvSpPr>
        <p:spPr>
          <a:xfrm>
            <a:off x="4048698" y="517022"/>
            <a:ext cx="204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Disease Activity</a:t>
            </a:r>
          </a:p>
        </p:txBody>
      </p:sp>
      <p:pic>
        <p:nvPicPr>
          <p:cNvPr id="4" name="Picture 3" descr="A screenshot of a cell phone showing a diagram of lungs&#10;&#10;Description automatically generated">
            <a:extLst>
              <a:ext uri="{FF2B5EF4-FFF2-40B4-BE49-F238E27FC236}">
                <a16:creationId xmlns:a16="http://schemas.microsoft.com/office/drawing/2014/main" id="{2AB88118-EC04-8ADA-F3F3-A4BD49AE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7" y="136525"/>
            <a:ext cx="3177153" cy="68580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948DB04F-7EBD-3BB6-9ABA-332DC2D54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2794" y="1027081"/>
            <a:ext cx="6457793" cy="160043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class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DiseaseActivity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BaseActivity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onCreate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savedInstanceState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Bundle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?) 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super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onCreate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savedInstanceState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layoutInflater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inflate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layout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activity_disease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findViewById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content_frame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setNavigationViewItemChecked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nav_disease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C8B0C46-E7B8-C87B-6EE7-ABE0AB85D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2793" y="2870698"/>
            <a:ext cx="6457793" cy="224676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val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learnMoreButton: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Button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findViewById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learnMoreButton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learnMoreButton.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setOnClickListener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"Learn more about diseases."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show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5C6370"/>
                </a:solidFill>
                <a:effectLst/>
                <a:latin typeface="JetBrains Mono"/>
              </a:rPr>
              <a:t>// Open the URL in a web browser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5C637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5C6370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val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url 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"https://en.wikipedia.org/wiki/Pneumonia"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val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intent 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ACTION_VIEW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intent.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data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Uri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parse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(url)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startActivity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(intent)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74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902602"/>
            <a:ext cx="3932837" cy="510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the app work?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9775"/>
            <a:ext cx="3748522" cy="1147969"/>
          </a:xfrm>
        </p:spPr>
        <p:txBody>
          <a:bodyPr/>
          <a:lstStyle/>
          <a:p>
            <a:r>
              <a:rPr lang="en-US" dirty="0" err="1"/>
              <a:t>PneumoScan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75D74-3B7B-04CD-5ABF-8B0217167186}"/>
              </a:ext>
            </a:extLst>
          </p:cNvPr>
          <p:cNvSpPr/>
          <p:nvPr/>
        </p:nvSpPr>
        <p:spPr>
          <a:xfrm>
            <a:off x="0" y="0"/>
            <a:ext cx="375818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CD578-66B3-D187-9B4B-7A410D2DBB6E}"/>
              </a:ext>
            </a:extLst>
          </p:cNvPr>
          <p:cNvSpPr/>
          <p:nvPr/>
        </p:nvSpPr>
        <p:spPr>
          <a:xfrm>
            <a:off x="3753353" y="0"/>
            <a:ext cx="84338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4A1C3-4756-46FA-24B9-7FE31AA67864}"/>
              </a:ext>
            </a:extLst>
          </p:cNvPr>
          <p:cNvSpPr txBox="1"/>
          <p:nvPr/>
        </p:nvSpPr>
        <p:spPr>
          <a:xfrm>
            <a:off x="4048698" y="517022"/>
            <a:ext cx="204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Disease Activity</a:t>
            </a:r>
          </a:p>
        </p:txBody>
      </p:sp>
      <p:pic>
        <p:nvPicPr>
          <p:cNvPr id="10" name="Picture 9" descr="A screenshot of a cell phone showing a diagram of lungs&#10;&#10;Description automatically generated">
            <a:extLst>
              <a:ext uri="{FF2B5EF4-FFF2-40B4-BE49-F238E27FC236}">
                <a16:creationId xmlns:a16="http://schemas.microsoft.com/office/drawing/2014/main" id="{7D056B8C-1CC0-9D28-DC13-E8914B6E5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17" y="136525"/>
            <a:ext cx="3177153" cy="6858000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065F9474-F03A-BA23-FBA3-B93FA7218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642" y="905232"/>
            <a:ext cx="7899241" cy="5047536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com.google.android.material.card.MaterialCardView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android:layout_width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match_parent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android:layout_height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wrap_content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android:layout_marginBottom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="16dp"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app:cardCornerRadius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="8dp"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app:cardElevation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="4dp"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LinearLayout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android:layout_width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match_parent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android:layout_height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wrap_content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android:orientation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="vertical"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android:padding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="16dp"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TextView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android:layout_width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wrap_content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android:layout_height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wrap_content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="Bacterial Pneumonia"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android:textAppearance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="?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attr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/textAppearanceHeadline6"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android:layout_marginBottom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="8dp"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LinearLayout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com.google.android.material.card.MaterialCardView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231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75D74-3B7B-04CD-5ABF-8B0217167186}"/>
              </a:ext>
            </a:extLst>
          </p:cNvPr>
          <p:cNvSpPr/>
          <p:nvPr/>
        </p:nvSpPr>
        <p:spPr>
          <a:xfrm>
            <a:off x="0" y="0"/>
            <a:ext cx="403059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9EFE05-A249-D3CE-D45A-21618030834D}"/>
              </a:ext>
            </a:extLst>
          </p:cNvPr>
          <p:cNvSpPr/>
          <p:nvPr/>
        </p:nvSpPr>
        <p:spPr>
          <a:xfrm>
            <a:off x="4030594" y="0"/>
            <a:ext cx="4096714" cy="6858000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52A91A-203A-1D7F-7858-09EEF17A9989}"/>
              </a:ext>
            </a:extLst>
          </p:cNvPr>
          <p:cNvSpPr/>
          <p:nvPr/>
        </p:nvSpPr>
        <p:spPr>
          <a:xfrm>
            <a:off x="8145394" y="0"/>
            <a:ext cx="4046606" cy="685800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>
            <a:solidFill>
              <a:schemeClr val="accent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7FFF35C0-BF20-BB83-BE50-ECBE5845C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2" y="136525"/>
            <a:ext cx="3177153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11FF242-2F01-9EB5-398A-F497BC22D6DC}"/>
              </a:ext>
            </a:extLst>
          </p:cNvPr>
          <p:cNvSpPr/>
          <p:nvPr/>
        </p:nvSpPr>
        <p:spPr>
          <a:xfrm>
            <a:off x="0" y="6858000"/>
            <a:ext cx="403059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8C7AD9-1A9C-D136-1448-7CAEC773C1D3}"/>
              </a:ext>
            </a:extLst>
          </p:cNvPr>
          <p:cNvSpPr/>
          <p:nvPr/>
        </p:nvSpPr>
        <p:spPr>
          <a:xfrm>
            <a:off x="4030594" y="9648825"/>
            <a:ext cx="4096714" cy="6858000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screenshot of a phone&#10;&#10;Description automatically generated">
            <a:extLst>
              <a:ext uri="{FF2B5EF4-FFF2-40B4-BE49-F238E27FC236}">
                <a16:creationId xmlns:a16="http://schemas.microsoft.com/office/drawing/2014/main" id="{597BBD2D-0B06-C8F9-7775-684AADD88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2" y="6994525"/>
            <a:ext cx="3177153" cy="6858000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00D0FA-DD1A-30E9-01FD-BB178F3BE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330" y="9785350"/>
            <a:ext cx="3177153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124E794-D55C-2D05-2E75-0778A4A815D0}"/>
              </a:ext>
            </a:extLst>
          </p:cNvPr>
          <p:cNvSpPr/>
          <p:nvPr/>
        </p:nvSpPr>
        <p:spPr>
          <a:xfrm>
            <a:off x="8145394" y="13442950"/>
            <a:ext cx="4046606" cy="685800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>
            <a:solidFill>
              <a:schemeClr val="accent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5F3806-BF70-D18A-C83E-20A291CB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294" y="13579475"/>
            <a:ext cx="3177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20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902602"/>
            <a:ext cx="3932837" cy="510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the app work?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9775"/>
            <a:ext cx="3748522" cy="1147969"/>
          </a:xfrm>
        </p:spPr>
        <p:txBody>
          <a:bodyPr/>
          <a:lstStyle/>
          <a:p>
            <a:r>
              <a:rPr lang="en-US" dirty="0" err="1"/>
              <a:t>PneumoScan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75D74-3B7B-04CD-5ABF-8B0217167186}"/>
              </a:ext>
            </a:extLst>
          </p:cNvPr>
          <p:cNvSpPr/>
          <p:nvPr/>
        </p:nvSpPr>
        <p:spPr>
          <a:xfrm>
            <a:off x="0" y="0"/>
            <a:ext cx="375818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CD578-66B3-D187-9B4B-7A410D2DBB6E}"/>
              </a:ext>
            </a:extLst>
          </p:cNvPr>
          <p:cNvSpPr/>
          <p:nvPr/>
        </p:nvSpPr>
        <p:spPr>
          <a:xfrm>
            <a:off x="3753353" y="0"/>
            <a:ext cx="84338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4A1C3-4756-46FA-24B9-7FE31AA67864}"/>
              </a:ext>
            </a:extLst>
          </p:cNvPr>
          <p:cNvSpPr txBox="1"/>
          <p:nvPr/>
        </p:nvSpPr>
        <p:spPr>
          <a:xfrm>
            <a:off x="4048698" y="517022"/>
            <a:ext cx="204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Causes Activity</a:t>
            </a:r>
          </a:p>
        </p:txBody>
      </p:sp>
      <p:pic>
        <p:nvPicPr>
          <p:cNvPr id="4" name="Picture 3" descr="A screenshot of a cell phone showing a diagram of lungs&#10;&#10;Description automatically generated">
            <a:extLst>
              <a:ext uri="{FF2B5EF4-FFF2-40B4-BE49-F238E27FC236}">
                <a16:creationId xmlns:a16="http://schemas.microsoft.com/office/drawing/2014/main" id="{F8C93EC4-0D49-2019-7260-A7805E8A7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7" y="136525"/>
            <a:ext cx="3177153" cy="68580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9DC2CEA-905E-5BE4-6880-5F59F955A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176" y="1490563"/>
            <a:ext cx="5925661" cy="461664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com.google.android.material.card.MaterialCardView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android:layout_width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match_parent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android:layout_height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wrap_content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android:layout_marginBottom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="16dp"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app:cardCornerRadius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="8dp"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app:cardElevation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="4dp"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LinearLayout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android:layout_width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match_parent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android:layout_height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wrap_content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android:orientation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="vertical"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android:padding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="16dp"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TextView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android:layout_width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wrap_content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android:layout_height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wrap_content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="Bacterial Pneumonia"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android:textAppearance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="?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attr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/textAppearanceHeadline6"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android:layout_marginBottom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="8dp"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LinearLayout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com.google.android.material.card.MaterialCardView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38EE3-A9C9-B2E1-394B-31B3B476031A}"/>
              </a:ext>
            </a:extLst>
          </p:cNvPr>
          <p:cNvSpPr/>
          <p:nvPr/>
        </p:nvSpPr>
        <p:spPr>
          <a:xfrm>
            <a:off x="0" y="0"/>
            <a:ext cx="403059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E65ECF-0BB7-3A1B-86FA-C3CB86422851}"/>
              </a:ext>
            </a:extLst>
          </p:cNvPr>
          <p:cNvSpPr/>
          <p:nvPr/>
        </p:nvSpPr>
        <p:spPr>
          <a:xfrm>
            <a:off x="4030594" y="0"/>
            <a:ext cx="4096714" cy="6858000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3818D4-B702-4FD5-D609-5C2C1E231E63}"/>
              </a:ext>
            </a:extLst>
          </p:cNvPr>
          <p:cNvSpPr/>
          <p:nvPr/>
        </p:nvSpPr>
        <p:spPr>
          <a:xfrm>
            <a:off x="8145394" y="0"/>
            <a:ext cx="4046606" cy="685800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>
            <a:solidFill>
              <a:schemeClr val="accent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B1FBEDAB-674F-0715-CF5E-99E2DC7EC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2" y="136525"/>
            <a:ext cx="3177153" cy="68580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6E4625-8306-FC1F-8BD8-7E8A3B47E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330" y="136525"/>
            <a:ext cx="3177153" cy="685800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9B172D-0647-7F1E-D83F-22BD0B3E5C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5294" y="136525"/>
            <a:ext cx="3177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4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902602"/>
            <a:ext cx="3932837" cy="510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the app work?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9775"/>
            <a:ext cx="3748522" cy="1147969"/>
          </a:xfrm>
        </p:spPr>
        <p:txBody>
          <a:bodyPr/>
          <a:lstStyle/>
          <a:p>
            <a:r>
              <a:rPr lang="en-US" dirty="0" err="1"/>
              <a:t>PneumoScan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75D74-3B7B-04CD-5ABF-8B0217167186}"/>
              </a:ext>
            </a:extLst>
          </p:cNvPr>
          <p:cNvSpPr/>
          <p:nvPr/>
        </p:nvSpPr>
        <p:spPr>
          <a:xfrm>
            <a:off x="0" y="0"/>
            <a:ext cx="375818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CD578-66B3-D187-9B4B-7A410D2DBB6E}"/>
              </a:ext>
            </a:extLst>
          </p:cNvPr>
          <p:cNvSpPr/>
          <p:nvPr/>
        </p:nvSpPr>
        <p:spPr>
          <a:xfrm>
            <a:off x="3753353" y="0"/>
            <a:ext cx="84338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4A1C3-4756-46FA-24B9-7FE31AA67864}"/>
              </a:ext>
            </a:extLst>
          </p:cNvPr>
          <p:cNvSpPr txBox="1"/>
          <p:nvPr/>
        </p:nvSpPr>
        <p:spPr>
          <a:xfrm>
            <a:off x="4048698" y="517022"/>
            <a:ext cx="204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Testing Activity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F7A9F46-BA9E-8A5B-FA2E-26126E29C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271" y="963252"/>
            <a:ext cx="7739521" cy="203132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buttonSelectImage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setOnClickListener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val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intent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ACTION_PICK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MediaStore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Images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Media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EXTERNAL_CONTENT_URI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startActivityForResult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(intent,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REQUEST_IMAGE_PICK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buttonOpenCamera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setOnClickListener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val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intent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MediaStore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ACTION_IMAGE_CAPTURE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startActivityForResult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(intent,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REQUEST_IMAGE_CAPTURE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63B287-E70D-E635-4A73-09B32055F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7" y="136525"/>
            <a:ext cx="3177153" cy="658495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93B6D87-11A8-0D5F-F272-33A342F33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271" y="3218054"/>
            <a:ext cx="7828765" cy="52322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buttonStartTest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isEnabled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false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buttonStartTest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setBackgroundColor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resources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getColor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color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grey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15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902602"/>
            <a:ext cx="3932837" cy="510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the app work?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9775"/>
            <a:ext cx="3748522" cy="1147969"/>
          </a:xfrm>
        </p:spPr>
        <p:txBody>
          <a:bodyPr/>
          <a:lstStyle/>
          <a:p>
            <a:r>
              <a:rPr lang="en-US" dirty="0" err="1"/>
              <a:t>PneumoScan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75D74-3B7B-04CD-5ABF-8B0217167186}"/>
              </a:ext>
            </a:extLst>
          </p:cNvPr>
          <p:cNvSpPr/>
          <p:nvPr/>
        </p:nvSpPr>
        <p:spPr>
          <a:xfrm>
            <a:off x="0" y="0"/>
            <a:ext cx="375818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CD578-66B3-D187-9B4B-7A410D2DBB6E}"/>
              </a:ext>
            </a:extLst>
          </p:cNvPr>
          <p:cNvSpPr/>
          <p:nvPr/>
        </p:nvSpPr>
        <p:spPr>
          <a:xfrm>
            <a:off x="3753353" y="0"/>
            <a:ext cx="84338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4A1C3-4756-46FA-24B9-7FE31AA67864}"/>
              </a:ext>
            </a:extLst>
          </p:cNvPr>
          <p:cNvSpPr txBox="1"/>
          <p:nvPr/>
        </p:nvSpPr>
        <p:spPr>
          <a:xfrm>
            <a:off x="4048698" y="517022"/>
            <a:ext cx="204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Testing Activity</a:t>
            </a:r>
          </a:p>
        </p:txBody>
      </p:sp>
      <p:pic>
        <p:nvPicPr>
          <p:cNvPr id="7" name="Picture 6" descr="A screen shot of a cell phone&#10;&#10;Description automatically generated">
            <a:extLst>
              <a:ext uri="{FF2B5EF4-FFF2-40B4-BE49-F238E27FC236}">
                <a16:creationId xmlns:a16="http://schemas.microsoft.com/office/drawing/2014/main" id="{66DB247C-07B2-51CD-F12F-6B3E7678F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7" y="136525"/>
            <a:ext cx="3177153" cy="685800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CF7A9F46-BA9E-8A5B-FA2E-26126E29C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272" y="963252"/>
            <a:ext cx="7828764" cy="203132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buttonSelectImage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setOnClickListener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val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intent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ACTION_PICK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MediaStore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Images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Media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EXTERNAL_CONTENT_URI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startActivityForResult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(intent,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REQUEST_IMAGE_PICK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buttonOpenCamera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setOnClickListener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val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intent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MediaStore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ACTION_IMAGE_CAPTURE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startActivityForResult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(intent,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REQUEST_IMAGE_CAPTURE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16F4C5B-F8E4-0A72-D143-F25C900A5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271" y="3218054"/>
            <a:ext cx="7828765" cy="52322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buttonStartTest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isEnabled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false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buttonStartTest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setBackgroundColor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resources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getColor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color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grey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4898EA8-2FC3-1C50-09FB-83A5E41FA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271" y="3964751"/>
            <a:ext cx="7828765" cy="95410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private fun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onImageAttached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buttonStartTest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isEnabled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true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buttonStartTest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setBackgroundColor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resources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getColor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color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blue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103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902602"/>
            <a:ext cx="3932837" cy="510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the app work?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9775"/>
            <a:ext cx="3748522" cy="1147969"/>
          </a:xfrm>
        </p:spPr>
        <p:txBody>
          <a:bodyPr/>
          <a:lstStyle/>
          <a:p>
            <a:r>
              <a:rPr lang="en-US" dirty="0" err="1"/>
              <a:t>PneumoScan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75D74-3B7B-04CD-5ABF-8B0217167186}"/>
              </a:ext>
            </a:extLst>
          </p:cNvPr>
          <p:cNvSpPr/>
          <p:nvPr/>
        </p:nvSpPr>
        <p:spPr>
          <a:xfrm>
            <a:off x="0" y="0"/>
            <a:ext cx="375818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CD578-66B3-D187-9B4B-7A410D2DBB6E}"/>
              </a:ext>
            </a:extLst>
          </p:cNvPr>
          <p:cNvSpPr/>
          <p:nvPr/>
        </p:nvSpPr>
        <p:spPr>
          <a:xfrm>
            <a:off x="3753353" y="0"/>
            <a:ext cx="84338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4A1C3-4756-46FA-24B9-7FE31AA67864}"/>
              </a:ext>
            </a:extLst>
          </p:cNvPr>
          <p:cNvSpPr txBox="1"/>
          <p:nvPr/>
        </p:nvSpPr>
        <p:spPr>
          <a:xfrm>
            <a:off x="4048698" y="517022"/>
            <a:ext cx="204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Testing Activity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F7A9F46-BA9E-8A5B-FA2E-26126E29C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272" y="963252"/>
            <a:ext cx="7828764" cy="203132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buttonSelectImage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setOnClickListener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val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intent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ACTION_PICK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MediaStore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Images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Media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EXTERNAL_CONTENT_URI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startActivityForResult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(intent,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REQUEST_IMAGE_PICK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buttonOpenCamera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setOnClickListener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val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intent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MediaStore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ACTION_IMAGE_CAPTURE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startActivityForResult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(intent,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REQUEST_IMAGE_CAPTURE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93B6D87-11A8-0D5F-F272-33A342F33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271" y="3218054"/>
            <a:ext cx="7828765" cy="52322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buttonStartTest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isEnabled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false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buttonStartTest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setBackgroundColor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resources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getColor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color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grey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))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683014-7CE0-BB1C-A78B-70AC1E813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271" y="3959492"/>
            <a:ext cx="7828766" cy="2677656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progressBar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visibility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ProgressBar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GONE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response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isSuccessful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val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result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response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body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()?.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prediction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textViewResult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text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"Prediction: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6B6C2"/>
                </a:solidFill>
                <a:effectLst/>
                <a:latin typeface="JetBrains Mono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result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@TestingActivity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"Error: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6B6C2"/>
                </a:solidFill>
                <a:effectLst/>
                <a:latin typeface="JetBrains Mono"/>
              </a:rPr>
              <a:t>${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response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message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6B6C2"/>
                </a:solidFill>
                <a:effectLst/>
                <a:latin typeface="JetBrains Mono"/>
              </a:rPr>
              <a:t>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show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onFailure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call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Call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PredictionResponse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Throwable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progressBar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visibility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ProgressBar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GONE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@TestingActivity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"Failed: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6B6C2"/>
                </a:solidFill>
                <a:effectLst/>
                <a:latin typeface="JetBrains Mono"/>
              </a:rPr>
              <a:t>${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message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6B6C2"/>
                </a:solidFill>
                <a:effectLst/>
                <a:latin typeface="JetBrains Mono"/>
              </a:rPr>
              <a:t>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show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0FC542-9254-D890-B782-E49BEE7C0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7" y="136525"/>
            <a:ext cx="3177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19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902602"/>
            <a:ext cx="3932837" cy="510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the app work?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9775"/>
            <a:ext cx="3748522" cy="1147969"/>
          </a:xfrm>
        </p:spPr>
        <p:txBody>
          <a:bodyPr/>
          <a:lstStyle/>
          <a:p>
            <a:r>
              <a:rPr lang="en-US" dirty="0" err="1"/>
              <a:t>PneumoScan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75D74-3B7B-04CD-5ABF-8B0217167186}"/>
              </a:ext>
            </a:extLst>
          </p:cNvPr>
          <p:cNvSpPr/>
          <p:nvPr/>
        </p:nvSpPr>
        <p:spPr>
          <a:xfrm>
            <a:off x="0" y="0"/>
            <a:ext cx="375818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CD578-66B3-D187-9B4B-7A410D2DBB6E}"/>
              </a:ext>
            </a:extLst>
          </p:cNvPr>
          <p:cNvSpPr/>
          <p:nvPr/>
        </p:nvSpPr>
        <p:spPr>
          <a:xfrm>
            <a:off x="3753353" y="0"/>
            <a:ext cx="84338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4A1C3-4756-46FA-24B9-7FE31AA67864}"/>
              </a:ext>
            </a:extLst>
          </p:cNvPr>
          <p:cNvSpPr txBox="1"/>
          <p:nvPr/>
        </p:nvSpPr>
        <p:spPr>
          <a:xfrm>
            <a:off x="4048698" y="517022"/>
            <a:ext cx="2640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Authentication Activity</a:t>
            </a:r>
          </a:p>
        </p:txBody>
      </p:sp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C16D2A49-8ED3-8613-4ABF-1C6528DF8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7" y="170095"/>
            <a:ext cx="3177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57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Building image">
            <a:extLst>
              <a:ext uri="{FF2B5EF4-FFF2-40B4-BE49-F238E27FC236}">
                <a16:creationId xmlns:a16="http://schemas.microsoft.com/office/drawing/2014/main" id="{2D599535-C841-457B-BE92-EECA801ED7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810" r="20810"/>
          <a:stretch>
            <a:fillRect/>
          </a:stretch>
        </p:blipFill>
        <p:spPr/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84367257-921F-4C31-9DD7-8B061624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3189889" y="2855631"/>
            <a:ext cx="1435906" cy="1277273"/>
            <a:chOff x="3189889" y="2902286"/>
            <a:chExt cx="1435906" cy="12772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238428" y="2902286"/>
              <a:ext cx="133882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Arial Black" panose="020B0A04020102020204" pitchFamily="34" charset="0"/>
                </a:rPr>
                <a:t>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3189889" y="3656339"/>
              <a:ext cx="14359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Institute of Space</a:t>
              </a:r>
            </a:p>
            <a:p>
              <a:pPr algn="ctr"/>
              <a:r>
                <a:rPr lang="en-US" sz="14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Technology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Application</a:t>
            </a:r>
            <a:endParaRPr lang="en-US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3792045"/>
            <a:ext cx="5699612" cy="270500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Our Pneumonia Detection App uses advanced machine learning to analyze chest X-rays accurately and in real-time.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Enhances diagnostic capabilities, aiming to improve patient care and save lives.</a:t>
            </a: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902602"/>
            <a:ext cx="3932837" cy="510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the app work?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9775"/>
            <a:ext cx="3748522" cy="1147969"/>
          </a:xfrm>
        </p:spPr>
        <p:txBody>
          <a:bodyPr/>
          <a:lstStyle/>
          <a:p>
            <a:r>
              <a:rPr lang="en-US" dirty="0" err="1"/>
              <a:t>PneumoScan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75D74-3B7B-04CD-5ABF-8B0217167186}"/>
              </a:ext>
            </a:extLst>
          </p:cNvPr>
          <p:cNvSpPr/>
          <p:nvPr/>
        </p:nvSpPr>
        <p:spPr>
          <a:xfrm>
            <a:off x="0" y="0"/>
            <a:ext cx="375818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CD578-66B3-D187-9B4B-7A410D2DBB6E}"/>
              </a:ext>
            </a:extLst>
          </p:cNvPr>
          <p:cNvSpPr/>
          <p:nvPr/>
        </p:nvSpPr>
        <p:spPr>
          <a:xfrm>
            <a:off x="3753353" y="0"/>
            <a:ext cx="84338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4A1C3-4756-46FA-24B9-7FE31AA67864}"/>
              </a:ext>
            </a:extLst>
          </p:cNvPr>
          <p:cNvSpPr txBox="1"/>
          <p:nvPr/>
        </p:nvSpPr>
        <p:spPr>
          <a:xfrm>
            <a:off x="4048698" y="517022"/>
            <a:ext cx="2640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Authentication Activity</a:t>
            </a:r>
          </a:p>
        </p:txBody>
      </p:sp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C16D2A49-8ED3-8613-4ABF-1C6528DF8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7" y="170095"/>
            <a:ext cx="3177153" cy="68580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6D21C50-9466-0E8E-DDFB-1EEEBC810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353" y="966787"/>
            <a:ext cx="6866367" cy="246221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btnLogin.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setOnClickListener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val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email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etUsername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text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toString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trim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val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password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etPassword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text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toString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trim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email.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||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password.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"Please enter email and password"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show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return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@setOnClickListener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viewModel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login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(email, password)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62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902602"/>
            <a:ext cx="3932837" cy="510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the app work?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9775"/>
            <a:ext cx="3748522" cy="1147969"/>
          </a:xfrm>
        </p:spPr>
        <p:txBody>
          <a:bodyPr/>
          <a:lstStyle/>
          <a:p>
            <a:r>
              <a:rPr lang="en-US" dirty="0" err="1"/>
              <a:t>PneumoScan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75D74-3B7B-04CD-5ABF-8B0217167186}"/>
              </a:ext>
            </a:extLst>
          </p:cNvPr>
          <p:cNvSpPr/>
          <p:nvPr/>
        </p:nvSpPr>
        <p:spPr>
          <a:xfrm>
            <a:off x="0" y="0"/>
            <a:ext cx="375818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CD578-66B3-D187-9B4B-7A410D2DBB6E}"/>
              </a:ext>
            </a:extLst>
          </p:cNvPr>
          <p:cNvSpPr/>
          <p:nvPr/>
        </p:nvSpPr>
        <p:spPr>
          <a:xfrm>
            <a:off x="3753353" y="0"/>
            <a:ext cx="84338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4A1C3-4756-46FA-24B9-7FE31AA67864}"/>
              </a:ext>
            </a:extLst>
          </p:cNvPr>
          <p:cNvSpPr txBox="1"/>
          <p:nvPr/>
        </p:nvSpPr>
        <p:spPr>
          <a:xfrm>
            <a:off x="4048698" y="517022"/>
            <a:ext cx="2640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Authentication Activity</a:t>
            </a:r>
          </a:p>
        </p:txBody>
      </p:sp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C16D2A49-8ED3-8613-4ABF-1C6528DF8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7" y="170095"/>
            <a:ext cx="3177153" cy="68580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6D21C50-9466-0E8E-DDFB-1EEEBC810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353" y="966787"/>
            <a:ext cx="6866367" cy="246221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btnLogin.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setOnClickListener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val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email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etUsername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text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toString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trim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val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password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etPassword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text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toString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trim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email.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||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password.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"Please enter email and password"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show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return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@setOnClickListener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viewModel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login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(email, password)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C0FF2B-2C0A-1BDC-5E47-C990BAAB8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698" y="3691709"/>
            <a:ext cx="7603043" cy="224676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viewModel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loginStatus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observe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Observer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{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result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result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onSuccess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{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user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6B6C2"/>
                </a:solidFill>
                <a:effectLst/>
                <a:latin typeface="JetBrains Mono"/>
              </a:rPr>
              <a:t>${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user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firstName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6B6C2"/>
                </a:solidFill>
                <a:effectLst/>
                <a:latin typeface="JetBrains Mono"/>
              </a:rPr>
              <a:t>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!"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show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val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intent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MainActivity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java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intent.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putExtra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"USER_ID"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user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userId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startActivity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(intent)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finish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}.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onFailure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{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exception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exception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message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?: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"Authentication failed"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show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59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902602"/>
            <a:ext cx="3932837" cy="510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the app work?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9775"/>
            <a:ext cx="3748522" cy="1147969"/>
          </a:xfrm>
        </p:spPr>
        <p:txBody>
          <a:bodyPr/>
          <a:lstStyle/>
          <a:p>
            <a:r>
              <a:rPr lang="en-US" dirty="0" err="1"/>
              <a:t>PneumoScan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75D74-3B7B-04CD-5ABF-8B0217167186}"/>
              </a:ext>
            </a:extLst>
          </p:cNvPr>
          <p:cNvSpPr/>
          <p:nvPr/>
        </p:nvSpPr>
        <p:spPr>
          <a:xfrm>
            <a:off x="0" y="0"/>
            <a:ext cx="375818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CD578-66B3-D187-9B4B-7A410D2DBB6E}"/>
              </a:ext>
            </a:extLst>
          </p:cNvPr>
          <p:cNvSpPr/>
          <p:nvPr/>
        </p:nvSpPr>
        <p:spPr>
          <a:xfrm>
            <a:off x="3753353" y="0"/>
            <a:ext cx="84338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4A1C3-4756-46FA-24B9-7FE31AA67864}"/>
              </a:ext>
            </a:extLst>
          </p:cNvPr>
          <p:cNvSpPr txBox="1"/>
          <p:nvPr/>
        </p:nvSpPr>
        <p:spPr>
          <a:xfrm>
            <a:off x="4048698" y="517022"/>
            <a:ext cx="2640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Registration Activity</a:t>
            </a:r>
          </a:p>
        </p:txBody>
      </p:sp>
      <p:pic>
        <p:nvPicPr>
          <p:cNvPr id="9" name="Picture 8" descr="A screen shot of a phone&#10;&#10;Description automatically generated">
            <a:extLst>
              <a:ext uri="{FF2B5EF4-FFF2-40B4-BE49-F238E27FC236}">
                <a16:creationId xmlns:a16="http://schemas.microsoft.com/office/drawing/2014/main" id="{6FB255E7-F21E-B971-F63B-7427B64A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7" y="136525"/>
            <a:ext cx="3177153" cy="685800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F8C52B7C-A405-DD37-8B73-1D17AF135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699" y="927231"/>
            <a:ext cx="7838500" cy="116955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firstName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||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lastName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||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email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|| password.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|| confirmPassword.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()) 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"Please fill in all fields"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show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return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@setOnClickListener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36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902602"/>
            <a:ext cx="3932837" cy="510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the app work?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9775"/>
            <a:ext cx="3748522" cy="1147969"/>
          </a:xfrm>
        </p:spPr>
        <p:txBody>
          <a:bodyPr/>
          <a:lstStyle/>
          <a:p>
            <a:r>
              <a:rPr lang="en-US" dirty="0" err="1"/>
              <a:t>PneumoScan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75D74-3B7B-04CD-5ABF-8B0217167186}"/>
              </a:ext>
            </a:extLst>
          </p:cNvPr>
          <p:cNvSpPr/>
          <p:nvPr/>
        </p:nvSpPr>
        <p:spPr>
          <a:xfrm>
            <a:off x="0" y="0"/>
            <a:ext cx="375818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CD578-66B3-D187-9B4B-7A410D2DBB6E}"/>
              </a:ext>
            </a:extLst>
          </p:cNvPr>
          <p:cNvSpPr/>
          <p:nvPr/>
        </p:nvSpPr>
        <p:spPr>
          <a:xfrm>
            <a:off x="3753353" y="0"/>
            <a:ext cx="84338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4A1C3-4756-46FA-24B9-7FE31AA67864}"/>
              </a:ext>
            </a:extLst>
          </p:cNvPr>
          <p:cNvSpPr txBox="1"/>
          <p:nvPr/>
        </p:nvSpPr>
        <p:spPr>
          <a:xfrm>
            <a:off x="4048698" y="517022"/>
            <a:ext cx="2640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Registration Activity</a:t>
            </a:r>
          </a:p>
        </p:txBody>
      </p:sp>
      <p:pic>
        <p:nvPicPr>
          <p:cNvPr id="9" name="Picture 8" descr="A screen shot of a phone&#10;&#10;Description automatically generated">
            <a:extLst>
              <a:ext uri="{FF2B5EF4-FFF2-40B4-BE49-F238E27FC236}">
                <a16:creationId xmlns:a16="http://schemas.microsoft.com/office/drawing/2014/main" id="{6FB255E7-F21E-B971-F63B-7427B64A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7" y="136525"/>
            <a:ext cx="3177153" cy="685800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F8C52B7C-A405-DD37-8B73-1D17AF135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699" y="927231"/>
            <a:ext cx="7838500" cy="116955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firstName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||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lastName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||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email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|| password.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|| confirmPassword.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()) 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"Please fill in all fields"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show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return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@setOnClickListener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2472FB-352A-4D55-4B30-6CB3450A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698" y="2292330"/>
            <a:ext cx="7838500" cy="95410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(!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Patterns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EMAIL_ADDRESS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matcher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email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matches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()) 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"Please enter a valid email"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show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return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@setOnClickListener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552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902602"/>
            <a:ext cx="3932837" cy="510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the app work?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9775"/>
            <a:ext cx="3748522" cy="1147969"/>
          </a:xfrm>
        </p:spPr>
        <p:txBody>
          <a:bodyPr/>
          <a:lstStyle/>
          <a:p>
            <a:r>
              <a:rPr lang="en-US" dirty="0" err="1"/>
              <a:t>PneumoScan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75D74-3B7B-04CD-5ABF-8B0217167186}"/>
              </a:ext>
            </a:extLst>
          </p:cNvPr>
          <p:cNvSpPr/>
          <p:nvPr/>
        </p:nvSpPr>
        <p:spPr>
          <a:xfrm>
            <a:off x="0" y="0"/>
            <a:ext cx="375818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CD578-66B3-D187-9B4B-7A410D2DBB6E}"/>
              </a:ext>
            </a:extLst>
          </p:cNvPr>
          <p:cNvSpPr/>
          <p:nvPr/>
        </p:nvSpPr>
        <p:spPr>
          <a:xfrm>
            <a:off x="3753353" y="0"/>
            <a:ext cx="84338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4A1C3-4756-46FA-24B9-7FE31AA67864}"/>
              </a:ext>
            </a:extLst>
          </p:cNvPr>
          <p:cNvSpPr txBox="1"/>
          <p:nvPr/>
        </p:nvSpPr>
        <p:spPr>
          <a:xfrm>
            <a:off x="4048698" y="517022"/>
            <a:ext cx="2640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Registration Activity</a:t>
            </a:r>
          </a:p>
        </p:txBody>
      </p:sp>
      <p:pic>
        <p:nvPicPr>
          <p:cNvPr id="9" name="Picture 8" descr="A screen shot of a phone&#10;&#10;Description automatically generated">
            <a:extLst>
              <a:ext uri="{FF2B5EF4-FFF2-40B4-BE49-F238E27FC236}">
                <a16:creationId xmlns:a16="http://schemas.microsoft.com/office/drawing/2014/main" id="{6FB255E7-F21E-B971-F63B-7427B64A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7" y="136525"/>
            <a:ext cx="3177153" cy="685800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F8C52B7C-A405-DD37-8B73-1D17AF135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699" y="927231"/>
            <a:ext cx="7838500" cy="116955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firstName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||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lastName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||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email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|| password.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|| confirmPassword.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()) 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"Please fill in all fields"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show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return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@setOnClickListener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2472FB-352A-4D55-4B30-6CB3450A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698" y="2292330"/>
            <a:ext cx="7838500" cy="95410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(!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Patterns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EMAIL_ADDRESS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matcher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email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matches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()) 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"Please enter a valid email"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show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return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@setOnClickListener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014F472-68EA-D344-0748-7E539E819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698" y="3472834"/>
            <a:ext cx="7838500" cy="95410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password.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"Password must be at least 6 characters long"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show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return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@setOnClickListener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320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902602"/>
            <a:ext cx="3932837" cy="510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the app work?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9775"/>
            <a:ext cx="3748522" cy="1147969"/>
          </a:xfrm>
        </p:spPr>
        <p:txBody>
          <a:bodyPr/>
          <a:lstStyle/>
          <a:p>
            <a:r>
              <a:rPr lang="en-US" dirty="0" err="1"/>
              <a:t>PneumoScan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75D74-3B7B-04CD-5ABF-8B0217167186}"/>
              </a:ext>
            </a:extLst>
          </p:cNvPr>
          <p:cNvSpPr/>
          <p:nvPr/>
        </p:nvSpPr>
        <p:spPr>
          <a:xfrm>
            <a:off x="0" y="0"/>
            <a:ext cx="375818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CD578-66B3-D187-9B4B-7A410D2DBB6E}"/>
              </a:ext>
            </a:extLst>
          </p:cNvPr>
          <p:cNvSpPr/>
          <p:nvPr/>
        </p:nvSpPr>
        <p:spPr>
          <a:xfrm>
            <a:off x="3753353" y="0"/>
            <a:ext cx="84338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4A1C3-4756-46FA-24B9-7FE31AA67864}"/>
              </a:ext>
            </a:extLst>
          </p:cNvPr>
          <p:cNvSpPr txBox="1"/>
          <p:nvPr/>
        </p:nvSpPr>
        <p:spPr>
          <a:xfrm>
            <a:off x="4048698" y="517022"/>
            <a:ext cx="2640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Registration Activity</a:t>
            </a:r>
          </a:p>
        </p:txBody>
      </p:sp>
      <p:pic>
        <p:nvPicPr>
          <p:cNvPr id="9" name="Picture 8" descr="A screen shot of a phone&#10;&#10;Description automatically generated">
            <a:extLst>
              <a:ext uri="{FF2B5EF4-FFF2-40B4-BE49-F238E27FC236}">
                <a16:creationId xmlns:a16="http://schemas.microsoft.com/office/drawing/2014/main" id="{6FB255E7-F21E-B971-F63B-7427B64A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7" y="136525"/>
            <a:ext cx="3177153" cy="685800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F8C52B7C-A405-DD37-8B73-1D17AF135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699" y="927231"/>
            <a:ext cx="7838500" cy="116955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firstName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||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lastName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||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email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|| password.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|| confirmPassword.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()) 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"Please fill in all fields"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show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return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@setOnClickListener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2472FB-352A-4D55-4B30-6CB3450A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698" y="2292330"/>
            <a:ext cx="7838500" cy="95410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(!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Patterns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EMAIL_ADDRESS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matcher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email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matches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()) 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"Please enter a valid email"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show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return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@setOnClickListener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014F472-68EA-D344-0748-7E539E819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698" y="3472834"/>
            <a:ext cx="7838500" cy="95410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password.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"Password must be at least 6 characters long"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show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return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@setOnClickListener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D143EB1-CB7D-BDE2-BAD9-E678B8E8E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698" y="4544691"/>
            <a:ext cx="7838500" cy="116955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(!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isPasswordStrong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(password)) 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"Password must contain lowercase, uppercase, number, and symbol"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show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return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@setOnClickListener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68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902602"/>
            <a:ext cx="3932837" cy="510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the app work?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9775"/>
            <a:ext cx="3748522" cy="1147969"/>
          </a:xfrm>
        </p:spPr>
        <p:txBody>
          <a:bodyPr/>
          <a:lstStyle/>
          <a:p>
            <a:r>
              <a:rPr lang="en-US" dirty="0" err="1"/>
              <a:t>PneumoScan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75D74-3B7B-04CD-5ABF-8B0217167186}"/>
              </a:ext>
            </a:extLst>
          </p:cNvPr>
          <p:cNvSpPr/>
          <p:nvPr/>
        </p:nvSpPr>
        <p:spPr>
          <a:xfrm>
            <a:off x="0" y="0"/>
            <a:ext cx="375818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CD578-66B3-D187-9B4B-7A410D2DBB6E}"/>
              </a:ext>
            </a:extLst>
          </p:cNvPr>
          <p:cNvSpPr/>
          <p:nvPr/>
        </p:nvSpPr>
        <p:spPr>
          <a:xfrm>
            <a:off x="3753353" y="0"/>
            <a:ext cx="84338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4A1C3-4756-46FA-24B9-7FE31AA67864}"/>
              </a:ext>
            </a:extLst>
          </p:cNvPr>
          <p:cNvSpPr txBox="1"/>
          <p:nvPr/>
        </p:nvSpPr>
        <p:spPr>
          <a:xfrm>
            <a:off x="4048698" y="517022"/>
            <a:ext cx="2640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Registration Activity</a:t>
            </a:r>
          </a:p>
        </p:txBody>
      </p:sp>
      <p:pic>
        <p:nvPicPr>
          <p:cNvPr id="9" name="Picture 8" descr="A screen shot of a phone&#10;&#10;Description automatically generated">
            <a:extLst>
              <a:ext uri="{FF2B5EF4-FFF2-40B4-BE49-F238E27FC236}">
                <a16:creationId xmlns:a16="http://schemas.microsoft.com/office/drawing/2014/main" id="{6FB255E7-F21E-B971-F63B-7427B64A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7" y="136525"/>
            <a:ext cx="3177153" cy="685800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F8C52B7C-A405-DD37-8B73-1D17AF135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699" y="927231"/>
            <a:ext cx="7838500" cy="116955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firstName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||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lastName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||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email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|| password.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|| confirmPassword.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isEmpty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()) 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"Please fill in all fields"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show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return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@setOnClickListener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2472FB-352A-4D55-4B30-6CB3450A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698" y="2292330"/>
            <a:ext cx="7838500" cy="95410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(!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Patterns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EMAIL_ADDRESS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matcher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email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matches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()) 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"Please enter a valid email"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show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return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@setOnClickListener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014F472-68EA-D344-0748-7E539E819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698" y="3472834"/>
            <a:ext cx="7838500" cy="95410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password.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"Password must be at least 6 characters long"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show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return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@setOnClickListener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D143EB1-CB7D-BDE2-BAD9-E678B8E8E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698" y="4544691"/>
            <a:ext cx="7838500" cy="116955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(!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isPasswordStrong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(password)) 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"Password must contain lowercase, uppercase, number, and symbol"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show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return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@setOnClickListener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D6460607-F288-901C-9371-5D45887E0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698" y="5843351"/>
            <a:ext cx="7838500" cy="95410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(password != confirmPassword) 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"Passwords do not match"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Toast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show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return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@setOnClickListener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954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43" r="20743"/>
          <a:stretch>
            <a:fillRect/>
          </a:stretch>
        </p:blipFill>
        <p:spPr/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0E6B042D-E9CB-40E0-AAE9-6AD11F53E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3238428" y="2855631"/>
            <a:ext cx="1475981" cy="1397552"/>
            <a:chOff x="3238428" y="2902286"/>
            <a:chExt cx="1475981" cy="13975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3238428" y="2902286"/>
              <a:ext cx="133882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3238428" y="3776618"/>
              <a:ext cx="14759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Institute of Space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Technology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721" y="2006084"/>
            <a:ext cx="4853573" cy="849547"/>
          </a:xfrm>
        </p:spPr>
        <p:txBody>
          <a:bodyPr/>
          <a:lstStyle/>
          <a:p>
            <a:r>
              <a:rPr lang="en-US" dirty="0"/>
              <a:t>Thank You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337" y="2855631"/>
            <a:ext cx="4854339" cy="125757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Made by:</a:t>
            </a:r>
          </a:p>
          <a:p>
            <a:br>
              <a:rPr lang="en-US" dirty="0"/>
            </a:br>
            <a:r>
              <a:rPr lang="en-US" dirty="0"/>
              <a:t>Siraj Khan</a:t>
            </a:r>
            <a:br>
              <a:rPr lang="en-US" dirty="0"/>
            </a:br>
            <a:r>
              <a:rPr lang="en-US" dirty="0"/>
              <a:t>Umair Ahmad</a:t>
            </a:r>
          </a:p>
        </p:txBody>
      </p:sp>
    </p:spTree>
    <p:extLst>
      <p:ext uri="{BB962C8B-B14F-4D97-AF65-F5344CB8AC3E}">
        <p14:creationId xmlns:p14="http://schemas.microsoft.com/office/powerpoint/2010/main" val="3470899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Why create Pneumonia Detection App?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 algn="just"/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recognize if the individual has Pneumonia or not with high accuracy.</a:t>
            </a:r>
            <a:r>
              <a:rPr lang="en-US" b="0" i="0" dirty="0">
                <a:solidFill>
                  <a:srgbClr val="040C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so, the individual can look for treatment rapidly</a:t>
            </a:r>
          </a:p>
          <a:p>
            <a:pPr algn="just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Offer resources to educate users about pneumonia, its symptoms, and the importance of early detection.</a:t>
            </a:r>
          </a:p>
          <a:p>
            <a:pPr lvl="0" algn="just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use convolutional neural networks (CNNs), trained on large datasets of chest X-rays to identify pneumonia.</a:t>
            </a:r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>
          <a:xfrm>
            <a:off x="6604000" y="0"/>
            <a:ext cx="5588000" cy="6872249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 presentation by IST CS-02A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902602"/>
            <a:ext cx="3932837" cy="510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the app work?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9775"/>
            <a:ext cx="3748522" cy="1147969"/>
          </a:xfrm>
        </p:spPr>
        <p:txBody>
          <a:bodyPr/>
          <a:lstStyle/>
          <a:p>
            <a:r>
              <a:rPr lang="en-US" dirty="0" err="1"/>
              <a:t>PneumoScan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19CAF5B-A1AC-40F5-435C-32CBBB36B229}"/>
              </a:ext>
            </a:extLst>
          </p:cNvPr>
          <p:cNvSpPr/>
          <p:nvPr/>
        </p:nvSpPr>
        <p:spPr>
          <a:xfrm>
            <a:off x="0" y="6858000"/>
            <a:ext cx="375818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screen shot of a phone&#10;&#10;Description automatically generated">
            <a:extLst>
              <a:ext uri="{FF2B5EF4-FFF2-40B4-BE49-F238E27FC236}">
                <a16:creationId xmlns:a16="http://schemas.microsoft.com/office/drawing/2014/main" id="{673021D4-935E-99D9-843D-4B63ACD62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5" y="7153178"/>
            <a:ext cx="3177153" cy="658323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745CBED-ABB4-9378-41C2-7044B2BCE8A7}"/>
              </a:ext>
            </a:extLst>
          </p:cNvPr>
          <p:cNvSpPr/>
          <p:nvPr/>
        </p:nvSpPr>
        <p:spPr>
          <a:xfrm>
            <a:off x="3758184" y="9410700"/>
            <a:ext cx="84338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DA7B19-192F-4BC0-4C4E-54496DF8CB60}"/>
              </a:ext>
            </a:extLst>
          </p:cNvPr>
          <p:cNvSpPr txBox="1"/>
          <p:nvPr/>
        </p:nvSpPr>
        <p:spPr>
          <a:xfrm>
            <a:off x="4048698" y="9927722"/>
            <a:ext cx="204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Splash Activity</a:t>
            </a:r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902602"/>
            <a:ext cx="3932837" cy="510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the app work?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9775"/>
            <a:ext cx="3748522" cy="1147969"/>
          </a:xfrm>
        </p:spPr>
        <p:txBody>
          <a:bodyPr/>
          <a:lstStyle/>
          <a:p>
            <a:r>
              <a:rPr lang="en-US" dirty="0" err="1"/>
              <a:t>PneumoScan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75D74-3B7B-04CD-5ABF-8B0217167186}"/>
              </a:ext>
            </a:extLst>
          </p:cNvPr>
          <p:cNvSpPr/>
          <p:nvPr/>
        </p:nvSpPr>
        <p:spPr>
          <a:xfrm>
            <a:off x="0" y="0"/>
            <a:ext cx="375818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CD578-66B3-D187-9B4B-7A410D2DBB6E}"/>
              </a:ext>
            </a:extLst>
          </p:cNvPr>
          <p:cNvSpPr/>
          <p:nvPr/>
        </p:nvSpPr>
        <p:spPr>
          <a:xfrm>
            <a:off x="3758184" y="0"/>
            <a:ext cx="84338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771EBBAE-8053-444F-32B1-E4E8F74BF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5" y="295178"/>
            <a:ext cx="3177153" cy="6583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D4A1C3-4756-46FA-24B9-7FE31AA67864}"/>
              </a:ext>
            </a:extLst>
          </p:cNvPr>
          <p:cNvSpPr txBox="1"/>
          <p:nvPr/>
        </p:nvSpPr>
        <p:spPr>
          <a:xfrm>
            <a:off x="4048698" y="517022"/>
            <a:ext cx="204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Splash Activity</a:t>
            </a:r>
          </a:p>
        </p:txBody>
      </p:sp>
    </p:spTree>
    <p:extLst>
      <p:ext uri="{BB962C8B-B14F-4D97-AF65-F5344CB8AC3E}">
        <p14:creationId xmlns:p14="http://schemas.microsoft.com/office/powerpoint/2010/main" val="298926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902602"/>
            <a:ext cx="3932837" cy="510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the app work?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9775"/>
            <a:ext cx="3748522" cy="1147969"/>
          </a:xfrm>
        </p:spPr>
        <p:txBody>
          <a:bodyPr/>
          <a:lstStyle/>
          <a:p>
            <a:r>
              <a:rPr lang="en-US" dirty="0" err="1"/>
              <a:t>PneumoScan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75D74-3B7B-04CD-5ABF-8B0217167186}"/>
              </a:ext>
            </a:extLst>
          </p:cNvPr>
          <p:cNvSpPr/>
          <p:nvPr/>
        </p:nvSpPr>
        <p:spPr>
          <a:xfrm>
            <a:off x="0" y="0"/>
            <a:ext cx="375818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CD578-66B3-D187-9B4B-7A410D2DBB6E}"/>
              </a:ext>
            </a:extLst>
          </p:cNvPr>
          <p:cNvSpPr/>
          <p:nvPr/>
        </p:nvSpPr>
        <p:spPr>
          <a:xfrm>
            <a:off x="3758184" y="0"/>
            <a:ext cx="84338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771EBBAE-8053-444F-32B1-E4E8F74BF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5" y="295178"/>
            <a:ext cx="3177153" cy="6583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D4A1C3-4756-46FA-24B9-7FE31AA67864}"/>
              </a:ext>
            </a:extLst>
          </p:cNvPr>
          <p:cNvSpPr txBox="1"/>
          <p:nvPr/>
        </p:nvSpPr>
        <p:spPr>
          <a:xfrm>
            <a:off x="4048698" y="517022"/>
            <a:ext cx="204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Splash Activity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514231B-3180-3760-7B89-C66D9A961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662" y="1373104"/>
            <a:ext cx="5591859" cy="132343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Handler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Looper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getMainLooper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()).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postDelayed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val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intent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Intent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MainActivity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java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startActivity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(intent)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finish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3000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C6370"/>
                </a:solidFill>
                <a:effectLst/>
                <a:latin typeface="JetBrains Mono"/>
              </a:rPr>
              <a:t>// 3000 milliseconds = 3 seconds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B795F1B-09DE-0DA8-2CBB-16A714314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662" y="3412353"/>
            <a:ext cx="5125506" cy="203132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activity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android:name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="com.example.PneumoScan.SplashActivity"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android:exported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="true"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intent-filter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action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android:name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="android.intent.action.MAIN"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/&gt;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category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android:name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="android.intent.category.LAUNCHER"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/&gt;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intent-filter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activity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168E0-8E9C-46C5-FB7F-F84A67CB5D62}"/>
              </a:ext>
            </a:extLst>
          </p:cNvPr>
          <p:cNvSpPr txBox="1"/>
          <p:nvPr/>
        </p:nvSpPr>
        <p:spPr>
          <a:xfrm>
            <a:off x="4252662" y="2873785"/>
            <a:ext cx="204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Android Manifest</a:t>
            </a:r>
          </a:p>
        </p:txBody>
      </p:sp>
    </p:spTree>
    <p:extLst>
      <p:ext uri="{BB962C8B-B14F-4D97-AF65-F5344CB8AC3E}">
        <p14:creationId xmlns:p14="http://schemas.microsoft.com/office/powerpoint/2010/main" val="3994233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902602"/>
            <a:ext cx="3932837" cy="510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the app work?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9775"/>
            <a:ext cx="3748522" cy="1147969"/>
          </a:xfrm>
        </p:spPr>
        <p:txBody>
          <a:bodyPr/>
          <a:lstStyle/>
          <a:p>
            <a:r>
              <a:rPr lang="en-US" dirty="0" err="1"/>
              <a:t>PneumoScan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75D74-3B7B-04CD-5ABF-8B0217167186}"/>
              </a:ext>
            </a:extLst>
          </p:cNvPr>
          <p:cNvSpPr/>
          <p:nvPr/>
        </p:nvSpPr>
        <p:spPr>
          <a:xfrm>
            <a:off x="0" y="0"/>
            <a:ext cx="375818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CD578-66B3-D187-9B4B-7A410D2DBB6E}"/>
              </a:ext>
            </a:extLst>
          </p:cNvPr>
          <p:cNvSpPr/>
          <p:nvPr/>
        </p:nvSpPr>
        <p:spPr>
          <a:xfrm>
            <a:off x="3753353" y="0"/>
            <a:ext cx="84338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4A1C3-4756-46FA-24B9-7FE31AA67864}"/>
              </a:ext>
            </a:extLst>
          </p:cNvPr>
          <p:cNvSpPr txBox="1"/>
          <p:nvPr/>
        </p:nvSpPr>
        <p:spPr>
          <a:xfrm>
            <a:off x="4048698" y="517022"/>
            <a:ext cx="204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Main Activity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921CAF-8E02-0A32-AC32-A06D30793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7" y="136525"/>
            <a:ext cx="3177153" cy="6858000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B8FEEA03-0905-277B-150B-ACEA6BB96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3330" y="1083786"/>
            <a:ext cx="2047301" cy="58477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MainActivity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BaseActivity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{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758DFA6-1768-34DA-83A1-5BB36F824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3330" y="1852588"/>
            <a:ext cx="4385117" cy="107721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lateinit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var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viewPager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ViewPager2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lateinit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var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adapter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ViewPagerAdapter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lateinit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var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tabLayout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TabLayout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lateinit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var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userId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String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36D83E50-5B87-7CB5-34B7-D75E6E8FF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3231" y="3113833"/>
            <a:ext cx="5401291" cy="107721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onCreate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savedInstanceState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Bundle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?)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super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onCreate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savedInstanceState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layoutInflater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inflate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layout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activity_main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findViewById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id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content_frame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98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902602"/>
            <a:ext cx="3932837" cy="510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the app work?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9775"/>
            <a:ext cx="3748522" cy="1147969"/>
          </a:xfrm>
        </p:spPr>
        <p:txBody>
          <a:bodyPr/>
          <a:lstStyle/>
          <a:p>
            <a:r>
              <a:rPr lang="en-US" dirty="0" err="1"/>
              <a:t>PneumoScan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75D74-3B7B-04CD-5ABF-8B0217167186}"/>
              </a:ext>
            </a:extLst>
          </p:cNvPr>
          <p:cNvSpPr/>
          <p:nvPr/>
        </p:nvSpPr>
        <p:spPr>
          <a:xfrm>
            <a:off x="0" y="0"/>
            <a:ext cx="375818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CD578-66B3-D187-9B4B-7A410D2DBB6E}"/>
              </a:ext>
            </a:extLst>
          </p:cNvPr>
          <p:cNvSpPr/>
          <p:nvPr/>
        </p:nvSpPr>
        <p:spPr>
          <a:xfrm>
            <a:off x="3753353" y="0"/>
            <a:ext cx="84338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4A1C3-4756-46FA-24B9-7FE31AA67864}"/>
              </a:ext>
            </a:extLst>
          </p:cNvPr>
          <p:cNvSpPr txBox="1"/>
          <p:nvPr/>
        </p:nvSpPr>
        <p:spPr>
          <a:xfrm>
            <a:off x="4048698" y="517022"/>
            <a:ext cx="204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Main Activity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8FEEA03-0905-277B-150B-ACEA6BB96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3330" y="1206896"/>
            <a:ext cx="5575506" cy="338554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MainActivity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BaseActivity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 {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758DFA6-1768-34DA-83A1-5BB36F824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3330" y="1852588"/>
            <a:ext cx="5575506" cy="107721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lateinit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var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viewPager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ViewPager2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lateinit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var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adapter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ViewPagerAdapter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lateinit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var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tabLayout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TabLayout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lateinit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var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userId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String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36D83E50-5B87-7CB5-34B7-D75E6E8FF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3231" y="3113833"/>
            <a:ext cx="5585605" cy="107721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onCreate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savedInstanceState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Bundle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?)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super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onCreate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savedInstanceState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layoutInflater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inflate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layout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activity_main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findViewById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id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content_frame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close-up of a cell phone&#10;&#10;Description automatically generated">
            <a:extLst>
              <a:ext uri="{FF2B5EF4-FFF2-40B4-BE49-F238E27FC236}">
                <a16:creationId xmlns:a16="http://schemas.microsoft.com/office/drawing/2014/main" id="{F6E5BB5D-2234-4BBF-949B-F3F8660E3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27" y="136525"/>
            <a:ext cx="3177153" cy="685800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9680836A-0A29-08C4-FDF8-23065CFE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3329" y="4367269"/>
            <a:ext cx="5575507" cy="156966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adapter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ViewPagerAdapter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images)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viewPager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adapter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adapter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TabLayoutMediator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tabLayout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viewPager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 {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tab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position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5C6370"/>
                </a:solidFill>
                <a:effectLst/>
                <a:latin typeface="JetBrains Mono"/>
              </a:rPr>
              <a:t>// Setup tab if needed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5C637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attach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942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902602"/>
            <a:ext cx="3932837" cy="510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the app work?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 presentation by IST CS-02A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9775"/>
            <a:ext cx="3748522" cy="1147969"/>
          </a:xfrm>
        </p:spPr>
        <p:txBody>
          <a:bodyPr/>
          <a:lstStyle/>
          <a:p>
            <a:r>
              <a:rPr lang="en-US" dirty="0" err="1"/>
              <a:t>PneumoScan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15795-583D-472F-A9F2-669370F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98" y="295178"/>
            <a:ext cx="762000" cy="44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75D74-3B7B-04CD-5ABF-8B0217167186}"/>
              </a:ext>
            </a:extLst>
          </p:cNvPr>
          <p:cNvSpPr/>
          <p:nvPr/>
        </p:nvSpPr>
        <p:spPr>
          <a:xfrm>
            <a:off x="0" y="0"/>
            <a:ext cx="3758184" cy="6858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CD578-66B3-D187-9B4B-7A410D2DBB6E}"/>
              </a:ext>
            </a:extLst>
          </p:cNvPr>
          <p:cNvSpPr/>
          <p:nvPr/>
        </p:nvSpPr>
        <p:spPr>
          <a:xfrm>
            <a:off x="3753353" y="0"/>
            <a:ext cx="84338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4A1C3-4756-46FA-24B9-7FE31AA67864}"/>
              </a:ext>
            </a:extLst>
          </p:cNvPr>
          <p:cNvSpPr txBox="1"/>
          <p:nvPr/>
        </p:nvSpPr>
        <p:spPr>
          <a:xfrm>
            <a:off x="4048698" y="517022"/>
            <a:ext cx="204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Base Activity</a:t>
            </a:r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0672D63E-D3AA-F377-E747-43207E892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27" y="136525"/>
            <a:ext cx="3177153" cy="6858000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56F24BD9-56DB-BDF2-188F-C1AADA79C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3329" y="963990"/>
            <a:ext cx="5585605" cy="52322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open class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BaseActivity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AppCompatActivity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NavigationView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OnNavigationItemSelectedListener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{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853DEB70-4F38-3F3D-E037-100ACAD3C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3329" y="1729484"/>
            <a:ext cx="5575507" cy="738664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drawerLayout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findViewById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id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drawer_layout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navigationView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findViewById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id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nav_view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navigationView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setNavigationItemSelectedListener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8D5A96E-2E56-B63D-DAF9-ADB7EA074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3330" y="2710422"/>
            <a:ext cx="5585604" cy="160043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toggle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ActionBarDrawerToggle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drawerLayout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string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navigation_drawer_open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string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navigation_drawer_close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drawerLayout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addDrawerListener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toggle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toggle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syncState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ADCE6A25-1211-A350-E7BB-3CEA8DAC6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1" y="4553134"/>
            <a:ext cx="7433869" cy="224676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val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navDrawerButton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ImageButton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findViewById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id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nav_drawer_button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navDrawerButton.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setOnClickListener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drawerLayout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openDrawer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GravityCompat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START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val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profileButton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ImageButton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findViewById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R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id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profile_button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profileButton.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setOnClickListener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val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intent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Intent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5C07B"/>
                </a:solidFill>
                <a:effectLst/>
                <a:latin typeface="JetBrains Mono"/>
              </a:rPr>
              <a:t>AuthActivity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java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startActivity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(intent)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8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16FE049F7F784E97DDB8AAC66F69FA" ma:contentTypeVersion="5" ma:contentTypeDescription="Create a new document." ma:contentTypeScope="" ma:versionID="d944549569ef164d82bdbd524e9f59db">
  <xsd:schema xmlns:xsd="http://www.w3.org/2001/XMLSchema" xmlns:xs="http://www.w3.org/2001/XMLSchema" xmlns:p="http://schemas.microsoft.com/office/2006/metadata/properties" xmlns:ns2="e43f3ed4-ef64-455d-9324-b540bd29e313" targetNamespace="http://schemas.microsoft.com/office/2006/metadata/properties" ma:root="true" ma:fieldsID="403527c7ec2d82736a4fb8d47b8dd351" ns2:_="">
    <xsd:import namespace="e43f3ed4-ef64-455d-9324-b540bd29e3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3f3ed4-ef64-455d-9324-b540bd29e3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CB1435-5051-42A3-857E-7B91C3FB91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3f3ed4-ef64-455d-9324-b540bd29e3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40343A-75DB-4E03-95EA-4A75BA0D7FF2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0</TotalTime>
  <Words>3294</Words>
  <Application>Microsoft Office PowerPoint</Application>
  <PresentationFormat>Widescreen</PresentationFormat>
  <Paragraphs>186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Arial Black</vt:lpstr>
      <vt:lpstr>Calibri</vt:lpstr>
      <vt:lpstr>Calibri Light</vt:lpstr>
      <vt:lpstr>JetBrains Mono</vt:lpstr>
      <vt:lpstr>Roboto</vt:lpstr>
      <vt:lpstr>Times New Roman</vt:lpstr>
      <vt:lpstr>Office Theme</vt:lpstr>
      <vt:lpstr>PneumoScan</vt:lpstr>
      <vt:lpstr>Introduction to the Application</vt:lpstr>
      <vt:lpstr>Objectives</vt:lpstr>
      <vt:lpstr>PneumoScan</vt:lpstr>
      <vt:lpstr>PneumoScan</vt:lpstr>
      <vt:lpstr>PneumoScan</vt:lpstr>
      <vt:lpstr>PneumoScan</vt:lpstr>
      <vt:lpstr>PneumoScan</vt:lpstr>
      <vt:lpstr>PneumoScan</vt:lpstr>
      <vt:lpstr>PneumoScan</vt:lpstr>
      <vt:lpstr>PneumoScan</vt:lpstr>
      <vt:lpstr>PneumoScan</vt:lpstr>
      <vt:lpstr>PneumoScan</vt:lpstr>
      <vt:lpstr>PowerPoint Presentation</vt:lpstr>
      <vt:lpstr>PneumoScan</vt:lpstr>
      <vt:lpstr>PneumoScan</vt:lpstr>
      <vt:lpstr>PneumoScan</vt:lpstr>
      <vt:lpstr>PneumoScan</vt:lpstr>
      <vt:lpstr>PneumoScan</vt:lpstr>
      <vt:lpstr>PneumoScan</vt:lpstr>
      <vt:lpstr>PneumoScan</vt:lpstr>
      <vt:lpstr>PneumoScan</vt:lpstr>
      <vt:lpstr>PneumoScan</vt:lpstr>
      <vt:lpstr>PneumoScan</vt:lpstr>
      <vt:lpstr>PneumoScan</vt:lpstr>
      <vt:lpstr>PneumoScan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2022-01-22T11:47:09Z</dcterms:created>
  <dcterms:modified xsi:type="dcterms:W3CDTF">2024-06-05T22:32:11Z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0x010100DB16FE049F7F784E97DDB8AAC66F69FA</vt:lpwstr>
  </property>
</Properties>
</file>